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.tif>
</file>

<file path=ppt/media/image2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hape 1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lide Number"/>
          <p:cNvSpPr txBox="1"/>
          <p:nvPr>
            <p:ph type="sldNum" sz="quarter" idx="2"/>
          </p:nvPr>
        </p:nvSpPr>
        <p:spPr>
          <a:xfrm>
            <a:off x="8256726" y="6404294"/>
            <a:ext cx="258624" cy="2692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70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700" y="1270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1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Text Placeholder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Text Placeholder 3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6" name="Picture Placeholder 2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7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428176" y="6404292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 1"/>
          <p:cNvSpPr txBox="1"/>
          <p:nvPr>
            <p:ph type="ctrTitle"/>
          </p:nvPr>
        </p:nvSpPr>
        <p:spPr>
          <a:xfrm>
            <a:off x="685800" y="2130425"/>
            <a:ext cx="7772400" cy="1010543"/>
          </a:xfrm>
          <a:prstGeom prst="rect">
            <a:avLst/>
          </a:prstGeom>
        </p:spPr>
        <p:txBody>
          <a:bodyPr/>
          <a:lstStyle>
            <a:lvl1pPr defTabSz="493776">
              <a:defRPr sz="3240">
                <a:latin typeface="BankGothic Lt BT"/>
                <a:ea typeface="BankGothic Lt BT"/>
                <a:cs typeface="BankGothic Lt BT"/>
                <a:sym typeface="BankGothic Lt BT"/>
              </a:defRPr>
            </a:lvl1pPr>
          </a:lstStyle>
          <a:p>
            <a:pPr/>
            <a:r>
              <a:t>AI and Machine Learning for IoT Big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 1"/>
          <p:cNvSpPr txBox="1"/>
          <p:nvPr>
            <p:ph type="ctrTitle"/>
          </p:nvPr>
        </p:nvSpPr>
        <p:spPr>
          <a:xfrm>
            <a:off x="685800" y="2130425"/>
            <a:ext cx="7772400" cy="1010543"/>
          </a:xfrm>
          <a:prstGeom prst="rect">
            <a:avLst/>
          </a:prstGeom>
        </p:spPr>
        <p:txBody>
          <a:bodyPr/>
          <a:lstStyle>
            <a:lvl1pPr>
              <a:defRPr sz="6000">
                <a:latin typeface="BankGothic Lt BT"/>
                <a:ea typeface="BankGothic Lt BT"/>
                <a:cs typeface="BankGothic Lt BT"/>
                <a:sym typeface="BankGothic Lt BT"/>
              </a:defRPr>
            </a:lvl1pPr>
          </a:lstStyle>
          <a:p>
            <a:pPr/>
            <a:r>
              <a:t>AI for prediction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Lecture 5: Prediction with A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Lecture 5: Prediction with AI</a:t>
            </a:r>
          </a:p>
        </p:txBody>
      </p:sp>
      <p:sp>
        <p:nvSpPr>
          <p:cNvPr id="137" name="Learning from sampl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Learning from samples</a:t>
            </a:r>
          </a:p>
          <a:p>
            <a:pPr/>
            <a:r>
              <a:t>Supervised learning algorithms</a:t>
            </a:r>
          </a:p>
          <a:p>
            <a:pPr/>
            <a:r>
              <a:t>Multi-layer neural networks</a:t>
            </a:r>
          </a:p>
          <a:p>
            <a:pPr/>
            <a:r>
              <a:t>Support Vector Machines</a:t>
            </a:r>
          </a:p>
          <a:p>
            <a:pPr/>
            <a:r>
              <a:t>Deep Learning for prediction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What is “learning”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What is “learning”?</a:t>
            </a:r>
          </a:p>
        </p:txBody>
      </p:sp>
      <p:sp>
        <p:nvSpPr>
          <p:cNvPr id="140" name="In the context of prediction, learning is the creation of a function for estimating an unknown variab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 the context of prediction, learning is the creation of a function for estimating an unknown variable</a:t>
            </a:r>
          </a:p>
          <a:p>
            <a:pPr/>
            <a:r>
              <a:t>The function should minimize the expectation of the error of estimation</a:t>
            </a:r>
          </a:p>
          <a:p>
            <a:pPr/>
            <a:r>
              <a:t>The function should use available observations and possibly a-priori knowledge about the domain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What functions to us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What functions to use?</a:t>
            </a:r>
          </a:p>
        </p:txBody>
      </p:sp>
      <p:sp>
        <p:nvSpPr>
          <p:cNvPr id="143" name="Traditional regression: use a linear estimate mapping observed inputs to observed outpu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Traditional regression: use a linear estimate mapping observed inputs to observed outputs</a:t>
            </a:r>
          </a:p>
          <a:p>
            <a:pPr/>
            <a:r>
              <a:t>“Learning” for regression: least mean squares</a:t>
            </a:r>
            <a:br/>
          </a:p>
          <a:p>
            <a:pPr/>
            <a:r>
              <a:t>Neural networks: use nonlinear functions with biologically inspired structures</a:t>
            </a:r>
          </a:p>
          <a:p>
            <a:pPr/>
            <a:r>
              <a:t>“Learning” for neural networks: many heuristic procedures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Multi-Layer Perceptr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Multi-Layer Perceptron</a:t>
            </a:r>
          </a:p>
        </p:txBody>
      </p:sp>
      <p:pic>
        <p:nvPicPr>
          <p:cNvPr id="146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8549" r="0" b="8549"/>
          <a:stretch>
            <a:fillRect/>
          </a:stretch>
        </p:blipFill>
        <p:spPr>
          <a:xfrm>
            <a:off x="1792288" y="964555"/>
            <a:ext cx="5486401" cy="3411240"/>
          </a:xfrm>
          <a:prstGeom prst="rect">
            <a:avLst/>
          </a:prstGeom>
        </p:spPr>
      </p:pic>
      <p:sp>
        <p:nvSpPr>
          <p:cNvPr id="147" name="Example with 2 inputs, 1 output, 1 hidden layer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 with 2 inputs, 1 output, 1 hidden layer</a:t>
            </a:r>
          </a:p>
          <a:p>
            <a:pPr/>
            <a:r>
              <a:t>The lines indicate “connections” or “synapses”</a:t>
            </a:r>
          </a:p>
        </p:txBody>
      </p:sp>
      <p:pic>
        <p:nvPicPr>
          <p:cNvPr id="148" name="page14image5940128.png" descr="page14image594012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92288" y="955675"/>
            <a:ext cx="5486401" cy="3429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Text"/>
          <p:cNvSpPr txBox="1"/>
          <p:nvPr/>
        </p:nvSpPr>
        <p:spPr>
          <a:xfrm>
            <a:off x="0" y="0"/>
            <a:ext cx="180340" cy="447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50" name="By Dirk Hünniger (Own work) [CC BY 3.0 (http://creativecommons.org/licenses/by/3.0)], via Wikimedia Commons"/>
          <p:cNvSpPr txBox="1"/>
          <p:nvPr/>
        </p:nvSpPr>
        <p:spPr>
          <a:xfrm>
            <a:off x="4195962" y="4475479"/>
            <a:ext cx="469096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/>
            </a:lvl1pPr>
          </a:lstStyle>
          <a:p>
            <a:pPr/>
            <a:r>
              <a:t>By Dirk Hünniger (Own work) [CC BY 3.0 (http://creativecommons.org/licenses/by/3.0)], via Wikimedia Commons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upport Vector Mach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Support Vector Machine</a:t>
            </a:r>
          </a:p>
        </p:txBody>
      </p:sp>
      <p:pic>
        <p:nvPicPr>
          <p:cNvPr id="155" name="Picture Placeholder 2" descr="Picture Placeholder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619" r="0" b="619"/>
          <a:stretch>
            <a:fillRect/>
          </a:stretch>
        </p:blipFill>
        <p:spPr>
          <a:xfrm>
            <a:off x="2447014" y="612775"/>
            <a:ext cx="4176948" cy="4114800"/>
          </a:xfrm>
          <a:prstGeom prst="rect">
            <a:avLst/>
          </a:prstGeom>
        </p:spPr>
      </p:pic>
      <p:sp>
        <p:nvSpPr>
          <p:cNvPr id="156" name="Finding the separating hyperplane between classes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Finding the separating hyperplane between classes</a:t>
            </a:r>
          </a:p>
          <a:p>
            <a:pPr/>
            <a:r>
              <a:t>even when there is no linear separation</a:t>
            </a:r>
          </a:p>
        </p:txBody>
      </p:sp>
      <p:sp>
        <p:nvSpPr>
          <p:cNvPr id="157" name="https://commons.wikimedia.org/wiki/File:Svm_10_perceptron.JPG"/>
          <p:cNvSpPr txBox="1"/>
          <p:nvPr/>
        </p:nvSpPr>
        <p:spPr>
          <a:xfrm>
            <a:off x="2452819" y="4691379"/>
            <a:ext cx="4238363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/>
            </a:lvl1pPr>
          </a:lstStyle>
          <a:p>
            <a:pPr/>
            <a:r>
              <a:t>https://commons.wikimedia.org/wiki/File:Svm_10_perceptron.JPG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